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3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49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rabtree" userId="2402655d427d95cc" providerId="LiveId" clId="{0DBD4DD1-5E65-45DC-B50E-0ED85BA015E6}"/>
    <pc:docChg chg="modSld">
      <pc:chgData name="John Crabtree" userId="2402655d427d95cc" providerId="LiveId" clId="{0DBD4DD1-5E65-45DC-B50E-0ED85BA015E6}" dt="2021-02-08T00:03:56.286" v="61" actId="1036"/>
      <pc:docMkLst>
        <pc:docMk/>
      </pc:docMkLst>
      <pc:sldChg chg="addSp delSp modSp mod modAnim">
        <pc:chgData name="John Crabtree" userId="2402655d427d95cc" providerId="LiveId" clId="{0DBD4DD1-5E65-45DC-B50E-0ED85BA015E6}" dt="2021-02-08T00:03:56.286" v="61" actId="1036"/>
        <pc:sldMkLst>
          <pc:docMk/>
          <pc:sldMk cId="2338763619" sldId="356"/>
        </pc:sldMkLst>
        <pc:spChg chg="add del mod">
          <ac:chgData name="John Crabtree" userId="2402655d427d95cc" providerId="LiveId" clId="{0DBD4DD1-5E65-45DC-B50E-0ED85BA015E6}" dt="2021-02-08T00:02:54.848" v="1"/>
          <ac:spMkLst>
            <pc:docMk/>
            <pc:sldMk cId="2338763619" sldId="356"/>
            <ac:spMk id="5" creationId="{9200C454-F823-4EDE-A62C-C96F2AC4D3F3}"/>
          </ac:spMkLst>
        </pc:spChg>
        <pc:spChg chg="add mod">
          <ac:chgData name="John Crabtree" userId="2402655d427d95cc" providerId="LiveId" clId="{0DBD4DD1-5E65-45DC-B50E-0ED85BA015E6}" dt="2021-02-08T00:03:21.103" v="34" actId="1035"/>
          <ac:spMkLst>
            <pc:docMk/>
            <pc:sldMk cId="2338763619" sldId="356"/>
            <ac:spMk id="6" creationId="{D006C000-B503-4795-8651-B08F3BFB71CD}"/>
          </ac:spMkLst>
        </pc:spChg>
        <pc:spChg chg="add del mod">
          <ac:chgData name="John Crabtree" userId="2402655d427d95cc" providerId="LiveId" clId="{0DBD4DD1-5E65-45DC-B50E-0ED85BA015E6}" dt="2021-02-08T00:03:48.847" v="36"/>
          <ac:spMkLst>
            <pc:docMk/>
            <pc:sldMk cId="2338763619" sldId="356"/>
            <ac:spMk id="7" creationId="{E1A2E01C-32A9-499F-BD3A-D4A9BD652FBB}"/>
          </ac:spMkLst>
        </pc:spChg>
        <pc:spChg chg="add mod">
          <ac:chgData name="John Crabtree" userId="2402655d427d95cc" providerId="LiveId" clId="{0DBD4DD1-5E65-45DC-B50E-0ED85BA015E6}" dt="2021-02-08T00:03:56.286" v="61" actId="1036"/>
          <ac:spMkLst>
            <pc:docMk/>
            <pc:sldMk cId="2338763619" sldId="356"/>
            <ac:spMk id="8" creationId="{8363BB0B-FA21-492A-966B-254961F5BBE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5E6571-5761-4F53-83C2-8CDB791A7959}" type="datetimeFigureOut">
              <a:rPr lang="en-US" smtClean="0"/>
              <a:t>2/7/2021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FBA0EE-975D-400A-BCD1-E19A85378931}" type="slidenum">
              <a:rPr lang="en-US" smtClean="0"/>
              <a:t>‹#›</a:t>
            </a:fld>
            <a:endParaRPr lang="en-US"/>
          </a:p>
        </p:txBody>
      </p:sp>
    </p:spTree>
    <p:extLst>
      <p:ext uri="{BB962C8B-B14F-4D97-AF65-F5344CB8AC3E}">
        <p14:creationId xmlns:p14="http://schemas.microsoft.com/office/powerpoint/2010/main" val="3992452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ltLang="en-US" b="1" dirty="0">
                <a:solidFill>
                  <a:srgbClr val="000099"/>
                </a:solidFill>
                <a:ea typeface="ＭＳ Ｐゴシック" panose="020B0600070205080204" pitchFamily="34" charset="-128"/>
              </a:rPr>
              <a:t>[Video clip starts automatically] </a:t>
            </a:r>
          </a:p>
          <a:p>
            <a:pPr>
              <a:defRPr/>
            </a:pPr>
            <a:r>
              <a:rPr lang="en-US" altLang="en-US" b="1" dirty="0">
                <a:solidFill>
                  <a:srgbClr val="000099"/>
                </a:solidFill>
                <a:ea typeface="ＭＳ Ｐゴシック" panose="020B0600070205080204" pitchFamily="34" charset="-128"/>
              </a:rPr>
              <a:t>[Narrate process during play of video]</a:t>
            </a:r>
            <a:endParaRPr lang="en-US" altLang="en-US" dirty="0">
              <a:ea typeface="ＭＳ Ｐゴシック" panose="020B0600070205080204" pitchFamily="34" charset="-128"/>
            </a:endParaRPr>
          </a:p>
          <a:p>
            <a:pPr marL="171450" indent="-171450">
              <a:buFont typeface="Arial" panose="020B0604020202020204" pitchFamily="34" charset="0"/>
              <a:buChar char="•"/>
              <a:defRPr/>
            </a:pPr>
            <a:r>
              <a:rPr lang="en-US" altLang="en-US" dirty="0">
                <a:ea typeface="ＭＳ Ｐゴシック" panose="020B0600070205080204" pitchFamily="34" charset="-128"/>
              </a:rPr>
              <a:t>Exteriorization of the catheter is an office procedure under local anesthesia. However, insurance policies may require that it be performed in an ambulatory surgical center or hospital outpatient department to enable provider reimbursement.</a:t>
            </a:r>
          </a:p>
          <a:p>
            <a:pPr marL="171450" indent="-171450">
              <a:buFont typeface="Arial" panose="020B0604020202020204" pitchFamily="34" charset="0"/>
              <a:buChar char="•"/>
              <a:defRPr/>
            </a:pPr>
            <a:r>
              <a:rPr lang="en-US" altLang="en-US" dirty="0">
                <a:ea typeface="ＭＳ Ｐゴシック" panose="020B0600070205080204" pitchFamily="34" charset="-128"/>
              </a:rPr>
              <a:t>Local anesthesia is achieved and a small incision is made at the landmark exit site scar being careful not to stick or cut the catheter.</a:t>
            </a:r>
          </a:p>
          <a:p>
            <a:pPr marL="171450" indent="-171450">
              <a:buFont typeface="Arial" panose="020B0604020202020204" pitchFamily="34" charset="0"/>
              <a:buChar char="•"/>
              <a:defRPr/>
            </a:pPr>
            <a:r>
              <a:rPr lang="en-US" altLang="en-US" dirty="0">
                <a:ea typeface="ＭＳ Ｐゴシック" panose="020B0600070205080204" pitchFamily="34" charset="-128"/>
              </a:rPr>
              <a:t>Dissection with a hemostat clamp is performed to identify the catheter.</a:t>
            </a:r>
          </a:p>
          <a:p>
            <a:pPr marL="171450" indent="-171450">
              <a:buFont typeface="Arial" panose="020B0604020202020204" pitchFamily="34" charset="0"/>
              <a:buChar char="•"/>
              <a:defRPr/>
            </a:pPr>
            <a:r>
              <a:rPr lang="en-US" altLang="en-US" dirty="0">
                <a:ea typeface="ＭＳ Ｐゴシック" panose="020B0600070205080204" pitchFamily="34" charset="-128"/>
              </a:rPr>
              <a:t>The catheter is pulled from the subcutaneous tissue.</a:t>
            </a:r>
          </a:p>
          <a:p>
            <a:pPr marL="171450" indent="-171450">
              <a:buFont typeface="Arial" panose="020B0604020202020204" pitchFamily="34" charset="0"/>
              <a:buChar char="•"/>
              <a:defRPr/>
            </a:pPr>
            <a:r>
              <a:rPr lang="en-US" altLang="en-US" dirty="0">
                <a:ea typeface="ＭＳ Ｐゴシック" panose="020B0600070205080204" pitchFamily="34" charset="-128"/>
              </a:rPr>
              <a:t>The plugged end of the catheter is amputated.</a:t>
            </a:r>
          </a:p>
          <a:p>
            <a:pPr marL="171450" indent="-171450">
              <a:buFont typeface="Arial" panose="020B0604020202020204" pitchFamily="34" charset="0"/>
              <a:buChar char="•"/>
              <a:defRPr/>
            </a:pPr>
            <a:r>
              <a:rPr lang="en-US" altLang="en-US" dirty="0">
                <a:ea typeface="ＭＳ Ｐゴシック" panose="020B0600070205080204" pitchFamily="34" charset="-128"/>
              </a:rPr>
              <a:t>The catheter flow patency is checked.</a:t>
            </a:r>
          </a:p>
          <a:p>
            <a:pPr marL="171450" indent="-171450">
              <a:buFont typeface="Arial" panose="020B0604020202020204" pitchFamily="34" charset="0"/>
              <a:buChar char="•"/>
              <a:defRPr/>
            </a:pPr>
            <a:r>
              <a:rPr lang="en-US" altLang="en-US" dirty="0">
                <a:ea typeface="ＭＳ Ｐゴシック" panose="020B0600070205080204" pitchFamily="34" charset="-128"/>
              </a:rPr>
              <a:t>Catheter adapter is inserted and transfer set are attached.</a:t>
            </a:r>
          </a:p>
          <a:p>
            <a:pPr marL="171450" indent="-171450">
              <a:buFont typeface="Arial" panose="020B0604020202020204" pitchFamily="34" charset="0"/>
              <a:buChar char="•"/>
              <a:defRPr/>
            </a:pPr>
            <a:r>
              <a:rPr lang="en-US" altLang="en-US" dirty="0">
                <a:ea typeface="ＭＳ Ｐゴシック" panose="020B0600070205080204" pitchFamily="34" charset="-128"/>
              </a:rPr>
              <a:t>The catheter is immobilized and exit site dressed.</a:t>
            </a:r>
          </a:p>
          <a:p>
            <a:pPr marL="171450" indent="-171450">
              <a:buFont typeface="Arial" panose="020B0604020202020204" pitchFamily="34" charset="0"/>
              <a:buChar char="•"/>
              <a:defRPr/>
            </a:pPr>
            <a:r>
              <a:rPr lang="en-US" altLang="en-US" dirty="0">
                <a:ea typeface="ＭＳ Ｐゴシック" panose="020B0600070205080204" pitchFamily="34" charset="-128"/>
              </a:rPr>
              <a:t>The important point is that the patient can proceed directly to full volume peritoneal dialysis without the need of a break-in period.</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3ADBE1B-79B4-4B39-A984-5ECD0A968B6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5531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236"/>
            <a:ext cx="9144000" cy="6858000"/>
          </a:xfrm>
          <a:prstGeom prst="rect">
            <a:avLst/>
          </a:prstGeom>
        </p:spPr>
      </p:pic>
      <p:sp>
        <p:nvSpPr>
          <p:cNvPr id="8" name="Text Placeholder 7"/>
          <p:cNvSpPr>
            <a:spLocks noGrp="1"/>
          </p:cNvSpPr>
          <p:nvPr>
            <p:ph type="body" sz="quarter" idx="10" hasCustomPrompt="1"/>
          </p:nvPr>
        </p:nvSpPr>
        <p:spPr>
          <a:xfrm>
            <a:off x="228598" y="3103510"/>
            <a:ext cx="8675688" cy="932688"/>
          </a:xfrm>
        </p:spPr>
        <p:txBody>
          <a:bodyPr/>
          <a:lstStyle>
            <a:lvl1pPr marL="0" indent="0">
              <a:buNone/>
              <a:defRPr/>
            </a:lvl1pPr>
          </a:lstStyle>
          <a:p>
            <a:pPr lvl="0"/>
            <a:r>
              <a:rPr lang="en-US" dirty="0"/>
              <a:t>{Subtitle}</a:t>
            </a:r>
          </a:p>
        </p:txBody>
      </p:sp>
      <p:sp>
        <p:nvSpPr>
          <p:cNvPr id="2" name="Title 1"/>
          <p:cNvSpPr>
            <a:spLocks noGrp="1"/>
          </p:cNvSpPr>
          <p:nvPr>
            <p:ph type="ctrTitle" hasCustomPrompt="1"/>
          </p:nvPr>
        </p:nvSpPr>
        <p:spPr bwMode="gray">
          <a:xfrm>
            <a:off x="228815" y="1736437"/>
            <a:ext cx="8675255" cy="1302328"/>
          </a:xfrm>
        </p:spPr>
        <p:txBody>
          <a:bodyPr anchor="b">
            <a:normAutofit/>
          </a:bodyPr>
          <a:lstStyle>
            <a:lvl1pPr algn="l">
              <a:lnSpc>
                <a:spcPct val="100000"/>
              </a:lnSpc>
              <a:defRPr sz="4400" b="1" baseline="0">
                <a:solidFill>
                  <a:schemeClr val="bg1"/>
                </a:solidFill>
              </a:defRPr>
            </a:lvl1pPr>
          </a:lstStyle>
          <a:p>
            <a:r>
              <a:rPr lang="en-US" dirty="0"/>
              <a:t>{Title}</a:t>
            </a:r>
          </a:p>
        </p:txBody>
      </p:sp>
      <p:sp>
        <p:nvSpPr>
          <p:cNvPr id="3" name="Subtitle 2"/>
          <p:cNvSpPr>
            <a:spLocks noGrp="1"/>
          </p:cNvSpPr>
          <p:nvPr>
            <p:ph type="subTitle" idx="1" hasCustomPrompt="1"/>
          </p:nvPr>
        </p:nvSpPr>
        <p:spPr>
          <a:xfrm>
            <a:off x="228815" y="4100943"/>
            <a:ext cx="8675255" cy="1064779"/>
          </a:xfrm>
        </p:spPr>
        <p:txBody>
          <a:bodyPr>
            <a:normAutofit/>
          </a:bodyPr>
          <a:lstStyle>
            <a:lvl1pPr marL="0" indent="0" algn="l">
              <a:lnSpc>
                <a:spcPct val="100000"/>
              </a:lnSpc>
              <a:spcBef>
                <a:spcPts val="0"/>
              </a:spcBef>
              <a:buNone/>
              <a:defRPr sz="18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{Speaker Info}</a:t>
            </a:r>
          </a:p>
        </p:txBody>
      </p:sp>
      <p:grpSp>
        <p:nvGrpSpPr>
          <p:cNvPr id="5" name="Group 4"/>
          <p:cNvGrpSpPr/>
          <p:nvPr userDrawn="1"/>
        </p:nvGrpSpPr>
        <p:grpSpPr>
          <a:xfrm>
            <a:off x="234373" y="5368923"/>
            <a:ext cx="8675255" cy="1365747"/>
            <a:chOff x="234373" y="5322743"/>
            <a:chExt cx="8675255" cy="1365747"/>
          </a:xfrm>
        </p:grpSpPr>
        <p:sp>
          <p:nvSpPr>
            <p:cNvPr id="7" name="Subtitle 2"/>
            <p:cNvSpPr txBox="1">
              <a:spLocks/>
            </p:cNvSpPr>
            <p:nvPr userDrawn="1"/>
          </p:nvSpPr>
          <p:spPr>
            <a:xfrm>
              <a:off x="234373" y="5322743"/>
              <a:ext cx="8675255" cy="45134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r>
                <a:rPr lang="en-US" sz="1200" dirty="0"/>
                <a:t>Jointly provided by USF Health and the</a:t>
              </a:r>
              <a:r>
                <a:rPr lang="en-US" sz="1200" baseline="0" dirty="0"/>
                <a:t> International Society for Peritoneal Dialysis. Funded in part by unrestricted educational grants. </a:t>
              </a:r>
              <a:r>
                <a:rPr lang="en-US" sz="1200" dirty="0"/>
                <a:t> </a:t>
              </a:r>
            </a:p>
          </p:txBody>
        </p:sp>
        <p:grpSp>
          <p:nvGrpSpPr>
            <p:cNvPr id="4" name="Group 3"/>
            <p:cNvGrpSpPr/>
            <p:nvPr userDrawn="1"/>
          </p:nvGrpSpPr>
          <p:grpSpPr>
            <a:xfrm>
              <a:off x="3289375" y="5774090"/>
              <a:ext cx="2565251" cy="914400"/>
              <a:chOff x="2970788" y="5774090"/>
              <a:chExt cx="2565251" cy="914400"/>
            </a:xfrm>
          </p:grpSpPr>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70788" y="5774090"/>
                <a:ext cx="1421361" cy="914400"/>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621639" y="5774090"/>
                <a:ext cx="914400" cy="914400"/>
              </a:xfrm>
              <a:prstGeom prst="rect">
                <a:avLst/>
              </a:prstGeom>
            </p:spPr>
          </p:pic>
        </p:grpSp>
      </p:grpSp>
    </p:spTree>
    <p:extLst>
      <p:ext uri="{BB962C8B-B14F-4D97-AF65-F5344CB8AC3E}">
        <p14:creationId xmlns:p14="http://schemas.microsoft.com/office/powerpoint/2010/main" val="530361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arge Content w/ Image_GREY">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Rectangle 3"/>
          <p:cNvSpPr/>
          <p:nvPr userDrawn="1"/>
        </p:nvSpPr>
        <p:spPr>
          <a:xfrm>
            <a:off x="0" y="0"/>
            <a:ext cx="5791200"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sz="2400">
              <a:solidFill>
                <a:prstClr val="white"/>
              </a:solidFill>
            </a:endParaRPr>
          </a:p>
        </p:txBody>
      </p:sp>
      <p:sp>
        <p:nvSpPr>
          <p:cNvPr id="2" name="Title 1"/>
          <p:cNvSpPr>
            <a:spLocks noGrp="1"/>
          </p:cNvSpPr>
          <p:nvPr>
            <p:ph type="title"/>
          </p:nvPr>
        </p:nvSpPr>
        <p:spPr>
          <a:xfrm>
            <a:off x="266562" y="285606"/>
            <a:ext cx="5258077" cy="628678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769A2DC9-85DA-4C44-920A-8E921B919F78}" type="slidenum">
              <a:rPr lang="en-US" smtClean="0"/>
              <a:t>‹#›</a:t>
            </a:fld>
            <a:endParaRPr lang="en-US"/>
          </a:p>
        </p:txBody>
      </p:sp>
      <p:sp>
        <p:nvSpPr>
          <p:cNvPr id="8" name="Picture Placeholder 7"/>
          <p:cNvSpPr>
            <a:spLocks noGrp="1"/>
          </p:cNvSpPr>
          <p:nvPr>
            <p:ph type="pic" sz="quarter" idx="11"/>
          </p:nvPr>
        </p:nvSpPr>
        <p:spPr>
          <a:xfrm>
            <a:off x="6003925" y="285750"/>
            <a:ext cx="2884488" cy="5948363"/>
          </a:xfrm>
        </p:spPr>
        <p:txBody>
          <a:bodyPr/>
          <a:lstStyle/>
          <a:p>
            <a:r>
              <a:rPr lang="en-US"/>
              <a:t>Click icon to add picture</a:t>
            </a:r>
            <a:endParaRPr lang="en-US" dirty="0"/>
          </a:p>
        </p:txBody>
      </p:sp>
    </p:spTree>
    <p:extLst>
      <p:ext uri="{BB962C8B-B14F-4D97-AF65-F5344CB8AC3E}">
        <p14:creationId xmlns:p14="http://schemas.microsoft.com/office/powerpoint/2010/main" val="3086401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 preserve="1">
  <p:cSld name="Content w/ Title_WHITE">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userDrawn="1"/>
        </p:nvSpPr>
        <p:spPr>
          <a:xfrm>
            <a:off x="0" y="0"/>
            <a:ext cx="9144000" cy="12801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4000" y="69563"/>
            <a:ext cx="8636000" cy="1158874"/>
          </a:xfrm>
        </p:spPr>
        <p:txBody>
          <a:bodyPr>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256032" y="1403927"/>
            <a:ext cx="8631936" cy="4773036"/>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6830568" y="6356351"/>
            <a:ext cx="2057400" cy="365125"/>
          </a:xfrm>
        </p:spPr>
        <p:txBody>
          <a:bodyPr/>
          <a:lstStyle/>
          <a:p>
            <a:fld id="{769A2DC9-85DA-4C44-920A-8E921B919F78}" type="slidenum">
              <a:rPr lang="en-US" smtClean="0"/>
              <a:t>‹#›</a:t>
            </a:fld>
            <a:endParaRPr lang="en-US"/>
          </a:p>
        </p:txBody>
      </p:sp>
    </p:spTree>
    <p:extLst>
      <p:ext uri="{BB962C8B-B14F-4D97-AF65-F5344CB8AC3E}">
        <p14:creationId xmlns:p14="http://schemas.microsoft.com/office/powerpoint/2010/main" val="3484481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arge Content w/ Image_WHITE">
    <p:spTree>
      <p:nvGrpSpPr>
        <p:cNvPr id="1" name=""/>
        <p:cNvGrpSpPr/>
        <p:nvPr/>
      </p:nvGrpSpPr>
      <p:grpSpPr>
        <a:xfrm>
          <a:off x="0" y="0"/>
          <a:ext cx="0" cy="0"/>
          <a:chOff x="0" y="0"/>
          <a:chExt cx="0" cy="0"/>
        </a:xfrm>
      </p:grpSpPr>
      <p:sp>
        <p:nvSpPr>
          <p:cNvPr id="6" name="Rectangle 5"/>
          <p:cNvSpPr/>
          <p:nvPr userDrawn="1"/>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userDrawn="1"/>
        </p:nvSpPr>
        <p:spPr>
          <a:xfrm>
            <a:off x="0" y="0"/>
            <a:ext cx="5791200"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sz="2400">
              <a:solidFill>
                <a:prstClr val="white"/>
              </a:solidFill>
            </a:endParaRPr>
          </a:p>
        </p:txBody>
      </p:sp>
      <p:sp>
        <p:nvSpPr>
          <p:cNvPr id="2" name="Title 1"/>
          <p:cNvSpPr>
            <a:spLocks noGrp="1"/>
          </p:cNvSpPr>
          <p:nvPr>
            <p:ph type="title"/>
          </p:nvPr>
        </p:nvSpPr>
        <p:spPr>
          <a:xfrm>
            <a:off x="266562" y="285606"/>
            <a:ext cx="5258077" cy="6286788"/>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769A2DC9-85DA-4C44-920A-8E921B919F78}" type="slidenum">
              <a:rPr lang="en-US" smtClean="0"/>
              <a:t>‹#›</a:t>
            </a:fld>
            <a:endParaRPr lang="en-US"/>
          </a:p>
        </p:txBody>
      </p:sp>
      <p:sp>
        <p:nvSpPr>
          <p:cNvPr id="8" name="Picture Placeholder 7"/>
          <p:cNvSpPr>
            <a:spLocks noGrp="1"/>
          </p:cNvSpPr>
          <p:nvPr>
            <p:ph type="pic" sz="quarter" idx="11"/>
          </p:nvPr>
        </p:nvSpPr>
        <p:spPr>
          <a:xfrm>
            <a:off x="6003925" y="285750"/>
            <a:ext cx="2884488" cy="5948363"/>
          </a:xfrm>
        </p:spPr>
        <p:txBody>
          <a:bodyPr/>
          <a:lstStyle/>
          <a:p>
            <a:r>
              <a:rPr lang="en-US"/>
              <a:t>Click icon to add picture</a:t>
            </a:r>
            <a:endParaRPr lang="en-US" dirty="0"/>
          </a:p>
        </p:txBody>
      </p:sp>
    </p:spTree>
    <p:extLst>
      <p:ext uri="{BB962C8B-B14F-4D97-AF65-F5344CB8AC3E}">
        <p14:creationId xmlns:p14="http://schemas.microsoft.com/office/powerpoint/2010/main" val="37198255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Content w/ Title_BLUE">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userDrawn="1"/>
        </p:nvSpPr>
        <p:spPr>
          <a:xfrm>
            <a:off x="0" y="0"/>
            <a:ext cx="9144000" cy="12801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4000" y="69563"/>
            <a:ext cx="8636000" cy="1158874"/>
          </a:xfrm>
        </p:spPr>
        <p:txBody>
          <a:bodyPr>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bwMode="white">
          <a:xfrm>
            <a:off x="256032" y="1403927"/>
            <a:ext cx="8631936" cy="4773036"/>
          </a:xfrm>
        </p:spPr>
        <p:txBody>
          <a:bodyPr>
            <a:normAutofit/>
          </a:bodyPr>
          <a:lstStyle>
            <a:lvl1pPr>
              <a:buClr>
                <a:srgbClr val="FFFFFF"/>
              </a:buClr>
              <a:defRPr sz="2400">
                <a:solidFill>
                  <a:srgbClr val="FFFFFF"/>
                </a:solidFill>
              </a:defRPr>
            </a:lvl1pPr>
            <a:lvl2pPr>
              <a:buClr>
                <a:srgbClr val="FFFFFF"/>
              </a:buClr>
              <a:defRPr sz="2000">
                <a:solidFill>
                  <a:srgbClr val="FFFFFF"/>
                </a:solidFill>
              </a:defRPr>
            </a:lvl2pPr>
            <a:lvl3pPr>
              <a:buClr>
                <a:srgbClr val="FFFFFF"/>
              </a:buClr>
              <a:defRPr sz="1800">
                <a:solidFill>
                  <a:srgbClr val="FFFFFF"/>
                </a:solidFill>
              </a:defRPr>
            </a:lvl3pPr>
            <a:lvl4pPr>
              <a:buClr>
                <a:srgbClr val="FFFFFF"/>
              </a:buClr>
              <a:defRPr sz="1600">
                <a:solidFill>
                  <a:srgbClr val="FFFFFF"/>
                </a:solidFill>
              </a:defRPr>
            </a:lvl4pPr>
            <a:lvl5pPr>
              <a:buClr>
                <a:srgbClr val="FFFFFF"/>
              </a:buClr>
              <a:defRPr sz="1600">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bwMode="white">
          <a:xfrm>
            <a:off x="6830568" y="6356351"/>
            <a:ext cx="2057400" cy="365125"/>
          </a:xfrm>
        </p:spPr>
        <p:txBody>
          <a:bodyPr/>
          <a:lstStyle>
            <a:lvl1pPr>
              <a:defRPr>
                <a:solidFill>
                  <a:srgbClr val="FFFFFF"/>
                </a:solidFill>
              </a:defRPr>
            </a:lvl1pPr>
          </a:lstStyle>
          <a:p>
            <a:fld id="{769A2DC9-85DA-4C44-920A-8E921B919F78}" type="slidenum">
              <a:rPr lang="en-US" smtClean="0"/>
              <a:pPr/>
              <a:t>‹#›</a:t>
            </a:fld>
            <a:endParaRPr lang="en-US" dirty="0"/>
          </a:p>
        </p:txBody>
      </p:sp>
    </p:spTree>
    <p:extLst>
      <p:ext uri="{BB962C8B-B14F-4D97-AF65-F5344CB8AC3E}">
        <p14:creationId xmlns:p14="http://schemas.microsoft.com/office/powerpoint/2010/main" val="2137037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12"/>
          </p:nvPr>
        </p:nvSpPr>
        <p:spPr>
          <a:xfrm>
            <a:off x="6830568" y="6356351"/>
            <a:ext cx="2057400" cy="365125"/>
          </a:xfrm>
        </p:spPr>
        <p:txBody>
          <a:bodyPr/>
          <a:lstStyle/>
          <a:p>
            <a:fld id="{769A2DC9-85DA-4C44-920A-8E921B919F78}" type="slidenum">
              <a:rPr lang="en-US" smtClean="0"/>
              <a:t>‹#›</a:t>
            </a:fld>
            <a:endParaRPr lang="en-US"/>
          </a:p>
        </p:txBody>
      </p:sp>
      <p:sp>
        <p:nvSpPr>
          <p:cNvPr id="5" name="Text Placeholder 4"/>
          <p:cNvSpPr>
            <a:spLocks noGrp="1"/>
          </p:cNvSpPr>
          <p:nvPr>
            <p:ph type="body" sz="quarter" idx="13" hasCustomPrompt="1"/>
          </p:nvPr>
        </p:nvSpPr>
        <p:spPr>
          <a:xfrm>
            <a:off x="255588" y="1487488"/>
            <a:ext cx="8632381" cy="2760662"/>
          </a:xfrm>
        </p:spPr>
        <p:txBody>
          <a:bodyPr anchor="b">
            <a:normAutofit/>
          </a:bodyPr>
          <a:lstStyle>
            <a:lvl1pPr marL="0" indent="0">
              <a:buNone/>
              <a:defRPr sz="4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b="1" dirty="0"/>
              <a:t>Section Header</a:t>
            </a:r>
            <a:endParaRPr lang="en-US" dirty="0"/>
          </a:p>
        </p:txBody>
      </p:sp>
      <p:sp>
        <p:nvSpPr>
          <p:cNvPr id="4" name="Text Placeholder 3"/>
          <p:cNvSpPr>
            <a:spLocks noGrp="1"/>
          </p:cNvSpPr>
          <p:nvPr>
            <p:ph type="body" sz="quarter" idx="14" hasCustomPrompt="1"/>
          </p:nvPr>
        </p:nvSpPr>
        <p:spPr>
          <a:xfrm>
            <a:off x="255588" y="4369562"/>
            <a:ext cx="8632825" cy="1865376"/>
          </a:xfrm>
        </p:spPr>
        <p:txBody>
          <a:bodyPr/>
          <a:lstStyle>
            <a:lvl1pPr marL="0" indent="0">
              <a:buNone/>
              <a:defRPr baseline="0"/>
            </a:lvl1pPr>
          </a:lstStyle>
          <a:p>
            <a:pPr lvl="0"/>
            <a:r>
              <a:rPr lang="en-US" dirty="0"/>
              <a:t>{Section Subtitle}</a:t>
            </a:r>
          </a:p>
        </p:txBody>
      </p:sp>
    </p:spTree>
    <p:extLst>
      <p:ext uri="{BB962C8B-B14F-4D97-AF65-F5344CB8AC3E}">
        <p14:creationId xmlns:p14="http://schemas.microsoft.com/office/powerpoint/2010/main" val="555435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w/ Title">
    <p:spTree>
      <p:nvGrpSpPr>
        <p:cNvPr id="1" name=""/>
        <p:cNvGrpSpPr/>
        <p:nvPr/>
      </p:nvGrpSpPr>
      <p:grpSpPr>
        <a:xfrm>
          <a:off x="0" y="0"/>
          <a:ext cx="0" cy="0"/>
          <a:chOff x="0" y="0"/>
          <a:chExt cx="0" cy="0"/>
        </a:xfrm>
      </p:grpSpPr>
      <p:sp>
        <p:nvSpPr>
          <p:cNvPr id="2" name="Title 1"/>
          <p:cNvSpPr>
            <a:spLocks noGrp="1"/>
          </p:cNvSpPr>
          <p:nvPr>
            <p:ph type="title"/>
          </p:nvPr>
        </p:nvSpPr>
        <p:spPr>
          <a:xfrm>
            <a:off x="254000" y="69563"/>
            <a:ext cx="8636000" cy="1158874"/>
          </a:xfrm>
        </p:spPr>
        <p:txBody>
          <a:bodyPr>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256032" y="1403927"/>
            <a:ext cx="8631936" cy="4773036"/>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6830568" y="6356351"/>
            <a:ext cx="2057400" cy="365125"/>
          </a:xfrm>
        </p:spPr>
        <p:txBody>
          <a:bodyPr/>
          <a:lstStyle/>
          <a:p>
            <a:fld id="{769A2DC9-85DA-4C44-920A-8E921B919F78}" type="slidenum">
              <a:rPr lang="en-US" smtClean="0"/>
              <a:t>‹#›</a:t>
            </a:fld>
            <a:endParaRPr lang="en-US"/>
          </a:p>
        </p:txBody>
      </p:sp>
    </p:spTree>
    <p:extLst>
      <p:ext uri="{BB962C8B-B14F-4D97-AF65-F5344CB8AC3E}">
        <p14:creationId xmlns:p14="http://schemas.microsoft.com/office/powerpoint/2010/main" val="3378037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w/ 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6032" y="1394693"/>
            <a:ext cx="4258818" cy="47731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94693"/>
            <a:ext cx="4258818" cy="47731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6830568" y="6356351"/>
            <a:ext cx="2057400" cy="365125"/>
          </a:xfrm>
        </p:spPr>
        <p:txBody>
          <a:bodyPr/>
          <a:lstStyle/>
          <a:p>
            <a:fld id="{769A2DC9-85DA-4C44-920A-8E921B919F78}" type="slidenum">
              <a:rPr lang="en-US" smtClean="0"/>
              <a:t>‹#›</a:t>
            </a:fld>
            <a:endParaRPr lang="en-US"/>
          </a:p>
        </p:txBody>
      </p:sp>
    </p:spTree>
    <p:extLst>
      <p:ext uri="{BB962C8B-B14F-4D97-AF65-F5344CB8AC3E}">
        <p14:creationId xmlns:p14="http://schemas.microsoft.com/office/powerpoint/2010/main" val="502544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w/ Title">
    <p:spTree>
      <p:nvGrpSpPr>
        <p:cNvPr id="1" name=""/>
        <p:cNvGrpSpPr/>
        <p:nvPr/>
      </p:nvGrpSpPr>
      <p:grpSpPr>
        <a:xfrm>
          <a:off x="0" y="0"/>
          <a:ext cx="0" cy="0"/>
          <a:chOff x="0" y="0"/>
          <a:chExt cx="0" cy="0"/>
        </a:xfrm>
      </p:grpSpPr>
      <p:sp>
        <p:nvSpPr>
          <p:cNvPr id="2" name="Title 1"/>
          <p:cNvSpPr>
            <a:spLocks noGrp="1"/>
          </p:cNvSpPr>
          <p:nvPr>
            <p:ph type="title"/>
          </p:nvPr>
        </p:nvSpPr>
        <p:spPr>
          <a:xfrm>
            <a:off x="256032" y="60337"/>
            <a:ext cx="8631936" cy="116128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56032" y="1357892"/>
            <a:ext cx="424215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6032" y="2181804"/>
            <a:ext cx="4242150" cy="39502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376371"/>
            <a:ext cx="425881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200283"/>
            <a:ext cx="4258818" cy="39502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769A2DC9-85DA-4C44-920A-8E921B919F78}" type="slidenum">
              <a:rPr lang="en-US" smtClean="0"/>
              <a:t>‹#›</a:t>
            </a:fld>
            <a:endParaRPr lang="en-US"/>
          </a:p>
        </p:txBody>
      </p:sp>
    </p:spTree>
    <p:extLst>
      <p:ext uri="{BB962C8B-B14F-4D97-AF65-F5344CB8AC3E}">
        <p14:creationId xmlns:p14="http://schemas.microsoft.com/office/powerpoint/2010/main" val="10385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_No Titl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Slide Number Placeholder 3"/>
          <p:cNvSpPr>
            <a:spLocks noGrp="1"/>
          </p:cNvSpPr>
          <p:nvPr>
            <p:ph type="sldNum" sz="quarter" idx="12"/>
          </p:nvPr>
        </p:nvSpPr>
        <p:spPr/>
        <p:txBody>
          <a:bodyPr/>
          <a:lstStyle/>
          <a:p>
            <a:fld id="{769A2DC9-85DA-4C44-920A-8E921B919F78}" type="slidenum">
              <a:rPr lang="en-US" smtClean="0"/>
              <a:t>‹#›</a:t>
            </a:fld>
            <a:endParaRPr lang="en-US"/>
          </a:p>
        </p:txBody>
      </p:sp>
      <p:sp>
        <p:nvSpPr>
          <p:cNvPr id="7" name="Content Placeholder 6"/>
          <p:cNvSpPr>
            <a:spLocks noGrp="1"/>
          </p:cNvSpPr>
          <p:nvPr>
            <p:ph sz="quarter" idx="13"/>
          </p:nvPr>
        </p:nvSpPr>
        <p:spPr>
          <a:xfrm>
            <a:off x="256032" y="295275"/>
            <a:ext cx="8631936" cy="58372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0707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wo Content_No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sz="half" idx="1"/>
          </p:nvPr>
        </p:nvSpPr>
        <p:spPr>
          <a:xfrm>
            <a:off x="256032" y="332510"/>
            <a:ext cx="4258818" cy="5835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332510"/>
            <a:ext cx="4258818" cy="5835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6830568" y="6356351"/>
            <a:ext cx="2057400" cy="365125"/>
          </a:xfrm>
        </p:spPr>
        <p:txBody>
          <a:bodyPr/>
          <a:lstStyle/>
          <a:p>
            <a:fld id="{769A2DC9-85DA-4C44-920A-8E921B919F78}" type="slidenum">
              <a:rPr lang="en-US" smtClean="0"/>
              <a:t>‹#›</a:t>
            </a:fld>
            <a:endParaRPr lang="en-US"/>
          </a:p>
        </p:txBody>
      </p:sp>
    </p:spTree>
    <p:extLst>
      <p:ext uri="{BB962C8B-B14F-4D97-AF65-F5344CB8AC3E}">
        <p14:creationId xmlns:p14="http://schemas.microsoft.com/office/powerpoint/2010/main" val="2563578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mparison_No 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 Placeholder 2"/>
          <p:cNvSpPr>
            <a:spLocks noGrp="1"/>
          </p:cNvSpPr>
          <p:nvPr>
            <p:ph type="body" idx="1"/>
          </p:nvPr>
        </p:nvSpPr>
        <p:spPr>
          <a:xfrm>
            <a:off x="208026" y="332810"/>
            <a:ext cx="4261104"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08026" y="1156575"/>
            <a:ext cx="4261104" cy="50109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77156" y="332663"/>
            <a:ext cx="425881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77156" y="1156575"/>
            <a:ext cx="4258818" cy="50109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769A2DC9-85DA-4C44-920A-8E921B919F78}" type="slidenum">
              <a:rPr lang="en-US" smtClean="0"/>
              <a:t>‹#›</a:t>
            </a:fld>
            <a:endParaRPr lang="en-US"/>
          </a:p>
        </p:txBody>
      </p:sp>
    </p:spTree>
    <p:extLst>
      <p:ext uri="{BB962C8B-B14F-4D97-AF65-F5344CB8AC3E}">
        <p14:creationId xmlns:p14="http://schemas.microsoft.com/office/powerpoint/2010/main" val="1919320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bwMode="gray">
          <a:xfrm>
            <a:off x="256031" y="295276"/>
            <a:ext cx="3322988" cy="1762124"/>
          </a:xfrm>
          <a:solidFill>
            <a:schemeClr val="bg1"/>
          </a:solidFill>
        </p:spPr>
        <p:txBody>
          <a:bodyPr anchor="b"/>
          <a:lstStyle>
            <a:lvl1pPr>
              <a:defRPr sz="3200">
                <a:solidFill>
                  <a:schemeClr val="bg2"/>
                </a:solidFill>
              </a:defRPr>
            </a:lvl1pPr>
          </a:lstStyle>
          <a:p>
            <a:r>
              <a:rPr lang="en-US"/>
              <a:t>Click to edit Master title style</a:t>
            </a:r>
            <a:endParaRPr lang="en-US" dirty="0"/>
          </a:p>
        </p:txBody>
      </p:sp>
      <p:sp>
        <p:nvSpPr>
          <p:cNvPr id="3" name="Content Placeholder 2"/>
          <p:cNvSpPr>
            <a:spLocks noGrp="1"/>
          </p:cNvSpPr>
          <p:nvPr>
            <p:ph idx="1"/>
          </p:nvPr>
        </p:nvSpPr>
        <p:spPr>
          <a:xfrm>
            <a:off x="3887390" y="295276"/>
            <a:ext cx="5000577" cy="5837236"/>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1" y="2057399"/>
            <a:ext cx="3322988" cy="407511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769A2DC9-85DA-4C44-920A-8E921B919F78}" type="slidenum">
              <a:rPr lang="en-US" smtClean="0"/>
              <a:t>‹#›</a:t>
            </a:fld>
            <a:endParaRPr lang="en-US"/>
          </a:p>
        </p:txBody>
      </p:sp>
    </p:spTree>
    <p:extLst>
      <p:ext uri="{BB962C8B-B14F-4D97-AF65-F5344CB8AC3E}">
        <p14:creationId xmlns:p14="http://schemas.microsoft.com/office/powerpoint/2010/main" val="1765806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4" name="Picture 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bwMode="white">
          <a:xfrm>
            <a:off x="256032" y="69563"/>
            <a:ext cx="8631936" cy="115887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56032" y="1403927"/>
            <a:ext cx="8631936" cy="477303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830568" y="6356351"/>
            <a:ext cx="2057400" cy="365125"/>
          </a:xfrm>
          <a:prstGeom prst="rect">
            <a:avLst/>
          </a:prstGeom>
        </p:spPr>
        <p:txBody>
          <a:bodyPr vert="horz" lIns="91440" tIns="45720" rIns="91440" bIns="45720" rtlCol="0" anchor="ctr"/>
          <a:lstStyle>
            <a:lvl1pPr algn="r">
              <a:defRPr sz="1200">
                <a:solidFill>
                  <a:schemeClr val="bg1"/>
                </a:solidFill>
              </a:defRPr>
            </a:lvl1pPr>
          </a:lstStyle>
          <a:p>
            <a:fld id="{58749749-112C-4A4F-8FBE-4F614038B640}" type="slidenum">
              <a:rPr lang="en-US" smtClean="0"/>
              <a:pPr/>
              <a:t>‹#›</a:t>
            </a:fld>
            <a:endParaRPr lang="en-US" dirty="0"/>
          </a:p>
        </p:txBody>
      </p:sp>
    </p:spTree>
    <p:extLst>
      <p:ext uri="{BB962C8B-B14F-4D97-AF65-F5344CB8AC3E}">
        <p14:creationId xmlns:p14="http://schemas.microsoft.com/office/powerpoint/2010/main" val="242562057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l" defTabSz="914400" rtl="0" eaLnBrk="1" latinLnBrk="0" hangingPunct="1">
        <a:lnSpc>
          <a:spcPct val="90000"/>
        </a:lnSpc>
        <a:spcBef>
          <a:spcPct val="0"/>
        </a:spcBef>
        <a:buNone/>
        <a:defRPr sz="3200" b="1" kern="1200">
          <a:solidFill>
            <a:srgbClr val="F8F8F8"/>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7.png"/><Relationship Id="rId4"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88" y="69563"/>
            <a:ext cx="8636000" cy="1158874"/>
          </a:xfrm>
        </p:spPr>
        <p:txBody>
          <a:bodyPr/>
          <a:lstStyle/>
          <a:p>
            <a:r>
              <a:rPr lang="en-US" altLang="en-US" dirty="0">
                <a:ea typeface="ＭＳ Ｐゴシック" panose="020B0600070205080204" pitchFamily="34" charset="-128"/>
              </a:rPr>
              <a:t>Exteriorization of Embedded </a:t>
            </a:r>
            <a:r>
              <a:rPr lang="en-US" altLang="en-US">
                <a:ea typeface="ＭＳ Ｐゴシック" panose="020B0600070205080204" pitchFamily="34" charset="-128"/>
              </a:rPr>
              <a:t>Catheter,</a:t>
            </a:r>
            <a:br>
              <a:rPr lang="en-US" altLang="en-US">
                <a:ea typeface="ＭＳ Ｐゴシック" panose="020B0600070205080204" pitchFamily="34" charset="-128"/>
              </a:rPr>
            </a:br>
            <a:r>
              <a:rPr lang="en-US" altLang="en-US">
                <a:ea typeface="ＭＳ Ｐゴシック" panose="020B0600070205080204" pitchFamily="34" charset="-128"/>
              </a:rPr>
              <a:t>CPT </a:t>
            </a:r>
            <a:r>
              <a:rPr lang="en-US" altLang="en-US" dirty="0">
                <a:ea typeface="ＭＳ Ｐゴシック" panose="020B0600070205080204" pitchFamily="34" charset="-128"/>
              </a:rPr>
              <a:t>49436</a:t>
            </a:r>
            <a:endParaRPr lang="en-US" dirty="0"/>
          </a:p>
        </p:txBody>
      </p:sp>
      <p:sp>
        <p:nvSpPr>
          <p:cNvPr id="4" name="Rectangle 3"/>
          <p:cNvSpPr/>
          <p:nvPr/>
        </p:nvSpPr>
        <p:spPr>
          <a:xfrm>
            <a:off x="2083188" y="2022409"/>
            <a:ext cx="5006929" cy="3813175"/>
          </a:xfrm>
          <a:prstGeom prst="rect">
            <a:avLst/>
          </a:prstGeom>
          <a:solidFill>
            <a:srgbClr val="080808"/>
          </a:solidFill>
          <a:ln>
            <a:solidFill>
              <a:srgbClr val="080808"/>
            </a:solidFill>
          </a:ln>
          <a:effectLst>
            <a:glow rad="228600">
              <a:schemeClr val="accent5">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73534"/>
              </a:solidFill>
              <a:effectLst/>
              <a:uLnTx/>
              <a:uFillTx/>
              <a:latin typeface="Verdana"/>
              <a:ea typeface="+mn-ea"/>
              <a:cs typeface="+mn-cs"/>
            </a:endParaRPr>
          </a:p>
        </p:txBody>
      </p:sp>
      <p:pic>
        <p:nvPicPr>
          <p:cNvPr id="3" name="EXTERIORIZATION VISUALS_4X">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316479" y="2257863"/>
            <a:ext cx="4567311" cy="3425483"/>
          </a:xfrm>
          <a:prstGeom prst="rect">
            <a:avLst/>
          </a:prstGeom>
        </p:spPr>
      </p:pic>
      <p:sp>
        <p:nvSpPr>
          <p:cNvPr id="6" name="Text Box 6">
            <a:extLst>
              <a:ext uri="{FF2B5EF4-FFF2-40B4-BE49-F238E27FC236}">
                <a16:creationId xmlns:a16="http://schemas.microsoft.com/office/drawing/2014/main" id="{D006C000-B503-4795-8651-B08F3BFB71CD}"/>
              </a:ext>
            </a:extLst>
          </p:cNvPr>
          <p:cNvSpPr txBox="1">
            <a:spLocks noChangeArrowheads="1"/>
          </p:cNvSpPr>
          <p:nvPr/>
        </p:nvSpPr>
        <p:spPr bwMode="auto">
          <a:xfrm>
            <a:off x="457200" y="1333140"/>
            <a:ext cx="7543800" cy="646113"/>
          </a:xfrm>
          <a:prstGeom prst="rect">
            <a:avLst/>
          </a:prstGeom>
          <a:noFill/>
          <a:ln>
            <a:noFill/>
          </a:ln>
          <a:effectLst/>
        </p:spPr>
        <p:txBody>
          <a:bodyPr>
            <a:spAutoFit/>
          </a:bodyPr>
          <a:lstStyle/>
          <a:p>
            <a:pPr defTabSz="914400">
              <a:spcBef>
                <a:spcPct val="50000"/>
              </a:spcBef>
              <a:defRPr/>
            </a:pPr>
            <a:r>
              <a:rPr lang="en-US" sz="3600" kern="0" dirty="0">
                <a:solidFill>
                  <a:srgbClr val="FFFFFF"/>
                </a:solidFill>
                <a:latin typeface="Arial" pitchFamily="-65" charset="0"/>
                <a:ea typeface="ＭＳ Ｐゴシック" pitchFamily="-65" charset="-128"/>
                <a:cs typeface="ＭＳ Ｐゴシック" pitchFamily="-65" charset="-128"/>
              </a:rPr>
              <a:t>Immediate Full Volume PD</a:t>
            </a:r>
          </a:p>
        </p:txBody>
      </p:sp>
      <p:sp>
        <p:nvSpPr>
          <p:cNvPr id="8" name="Text Box 7">
            <a:extLst>
              <a:ext uri="{FF2B5EF4-FFF2-40B4-BE49-F238E27FC236}">
                <a16:creationId xmlns:a16="http://schemas.microsoft.com/office/drawing/2014/main" id="{8363BB0B-FA21-492A-966B-254961F5BBE4}"/>
              </a:ext>
            </a:extLst>
          </p:cNvPr>
          <p:cNvSpPr txBox="1">
            <a:spLocks noChangeArrowheads="1"/>
          </p:cNvSpPr>
          <p:nvPr/>
        </p:nvSpPr>
        <p:spPr bwMode="auto">
          <a:xfrm>
            <a:off x="3733800" y="5845689"/>
            <a:ext cx="4953000" cy="646112"/>
          </a:xfrm>
          <a:prstGeom prst="rect">
            <a:avLst/>
          </a:prstGeom>
          <a:noFill/>
          <a:ln>
            <a:noFill/>
          </a:ln>
          <a:effectLst/>
        </p:spPr>
        <p:txBody>
          <a:bodyPr>
            <a:spAutoFit/>
          </a:bodyPr>
          <a:lstStyle/>
          <a:p>
            <a:pPr defTabSz="914400">
              <a:spcBef>
                <a:spcPct val="50000"/>
              </a:spcBef>
              <a:defRPr/>
            </a:pPr>
            <a:r>
              <a:rPr lang="en-US" sz="3600" kern="0" dirty="0">
                <a:solidFill>
                  <a:srgbClr val="FFFFFF"/>
                </a:solidFill>
                <a:latin typeface="Arial" pitchFamily="-65" charset="0"/>
                <a:ea typeface="ＭＳ Ｐゴシック" pitchFamily="-65" charset="-128"/>
                <a:cs typeface="ＭＳ Ｐゴシック" pitchFamily="-65" charset="-128"/>
              </a:rPr>
              <a:t>No Break-in Period</a:t>
            </a:r>
          </a:p>
        </p:txBody>
      </p:sp>
    </p:spTree>
    <p:extLst>
      <p:ext uri="{BB962C8B-B14F-4D97-AF65-F5344CB8AC3E}">
        <p14:creationId xmlns:p14="http://schemas.microsoft.com/office/powerpoint/2010/main" val="233876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7066" fill="hold"/>
                                        <p:tgtEl>
                                          <p:spTgt spid="3"/>
                                        </p:tgtEl>
                                      </p:cBhvr>
                                    </p:cmd>
                                  </p:childTnLst>
                                </p:cTn>
                              </p:par>
                            </p:childTnLst>
                          </p:cTn>
                        </p:par>
                        <p:par>
                          <p:cTn id="7" fill="hold">
                            <p:stCondLst>
                              <p:cond delay="77066"/>
                            </p:stCondLst>
                            <p:childTnLst>
                              <p:par>
                                <p:cTn id="8" presetID="10" presetClass="entr" presetSubtype="0"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4" fill="hold" display="0">
                  <p:stCondLst>
                    <p:cond delay="indefinite"/>
                  </p:stCondLst>
                </p:cTn>
                <p:tgtEl>
                  <p:spTgt spid="3"/>
                </p:tgtEl>
              </p:cMediaNode>
            </p:video>
            <p:seq concurrent="1" nextAc="seek">
              <p:cTn id="15" restart="whenNotActive" fill="hold" evtFilter="cancelBubble" nodeType="interactiveSeq">
                <p:stCondLst>
                  <p:cond evt="onClick" delay="0">
                    <p:tgtEl>
                      <p:spTgt spid="3"/>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3"/>
                                        </p:tgtEl>
                                      </p:cBhvr>
                                    </p:cmd>
                                  </p:childTnLst>
                                </p:cTn>
                              </p:par>
                            </p:childTnLst>
                          </p:cTn>
                        </p:par>
                      </p:childTnLst>
                    </p:cTn>
                  </p:par>
                </p:childTnLst>
              </p:cTn>
              <p:nextCondLst>
                <p:cond evt="onClick" delay="0">
                  <p:tgtEl>
                    <p:spTgt spid="3"/>
                  </p:tgtEl>
                </p:cond>
              </p:nextCondLst>
            </p:seq>
          </p:childTnLst>
        </p:cTn>
      </p:par>
    </p:tnLst>
    <p:bldLst>
      <p:bldP spid="6" grpId="0"/>
      <p:bldP spid="8" grpId="0"/>
    </p:bldLst>
  </p:timing>
</p:sld>
</file>

<file path=ppt/theme/theme1.xml><?xml version="1.0" encoding="utf-8"?>
<a:theme xmlns:a="http://schemas.openxmlformats.org/drawingml/2006/main" name="PDU Surgeons NA_Master Slide Template_07.20.16">
  <a:themeElements>
    <a:clrScheme name="PDU Surgeons NA">
      <a:dk1>
        <a:srgbClr val="373534"/>
      </a:dk1>
      <a:lt1>
        <a:srgbClr val="373534"/>
      </a:lt1>
      <a:dk2>
        <a:srgbClr val="373534"/>
      </a:dk2>
      <a:lt2>
        <a:srgbClr val="E7E6E6"/>
      </a:lt2>
      <a:accent1>
        <a:srgbClr val="4974A2"/>
      </a:accent1>
      <a:accent2>
        <a:srgbClr val="930301"/>
      </a:accent2>
      <a:accent3>
        <a:srgbClr val="A5A5A5"/>
      </a:accent3>
      <a:accent4>
        <a:srgbClr val="BF9000"/>
      </a:accent4>
      <a:accent5>
        <a:srgbClr val="034A90"/>
      </a:accent5>
      <a:accent6>
        <a:srgbClr val="6F3B55"/>
      </a:accent6>
      <a:hlink>
        <a:srgbClr val="4974A2"/>
      </a:hlink>
      <a:folHlink>
        <a:srgbClr val="BF9000"/>
      </a:folHlink>
    </a:clrScheme>
    <a:fontScheme name="PDU Surgeons">
      <a:majorFont>
        <a:latin typeface="Franklin Gothic Book"/>
        <a:ea typeface=""/>
        <a:cs typeface=""/>
      </a:majorFont>
      <a:minorFont>
        <a:latin typeface="Verdan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DU Surgeons NA_Master Slide Template_07.07.16" id="{CF800AF2-0B78-4673-9328-9C621A3D7F37}" vid="{F6F098CD-156F-4C82-8143-21B76944C0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TotalTime>
  <Words>171</Words>
  <Application>Microsoft Office PowerPoint</Application>
  <PresentationFormat>On-screen Show (4:3)</PresentationFormat>
  <Paragraphs>15</Paragraphs>
  <Slides>1</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Franklin Gothic Book</vt:lpstr>
      <vt:lpstr>Verdana</vt:lpstr>
      <vt:lpstr>PDU Surgeons NA_Master Slide Template_07.20.16</vt:lpstr>
      <vt:lpstr>Exteriorization of Embedded Catheter, CPT 49436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Exteriorization of Embedded Catheter, CPT 49436</dc:title>
  <dc:creator>John Crabtree</dc:creator>
  <cp:lastModifiedBy>John Crabtree</cp:lastModifiedBy>
  <cp:revision>1</cp:revision>
  <dcterms:created xsi:type="dcterms:W3CDTF">2021-02-07T23:57:15Z</dcterms:created>
  <dcterms:modified xsi:type="dcterms:W3CDTF">2021-02-08T00:05:39Z</dcterms:modified>
</cp:coreProperties>
</file>